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3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3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4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48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2069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66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2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5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6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1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4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9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2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8E506-1EB0-4E20-BA08-0729BA06AC3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5FE94-01CD-4060-8F17-5EB5DEA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05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7638-B17D-9BE4-976B-719299E08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97" y="2062487"/>
            <a:ext cx="11644603" cy="1655762"/>
          </a:xfrm>
        </p:spPr>
        <p:txBody>
          <a:bodyPr>
            <a:normAutofit fontScale="90000"/>
          </a:bodyPr>
          <a:lstStyle/>
          <a:p>
            <a:r>
              <a:rPr lang="bg-BG" sz="4000" dirty="0"/>
              <a:t>Анализът на местоположението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(Location Analytics)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792C3-7AF8-9E5F-6712-07165C283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8" y="5069428"/>
            <a:ext cx="9001462" cy="1012371"/>
          </a:xfrm>
        </p:spPr>
        <p:txBody>
          <a:bodyPr/>
          <a:lstStyle/>
          <a:p>
            <a:r>
              <a:rPr lang="bg-BG" dirty="0"/>
              <a:t>Изготвено от Рафи Цигаров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05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CD4AF-5CB6-E212-5E29-E638DC4E0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134" y="2136711"/>
            <a:ext cx="6499973" cy="4177004"/>
          </a:xfrm>
        </p:spPr>
        <p:txBody>
          <a:bodyPr>
            <a:normAutofit/>
          </a:bodyPr>
          <a:lstStyle/>
          <a:p>
            <a:r>
              <a:rPr lang="ru-RU" b="1" dirty="0"/>
              <a:t>5. </a:t>
            </a:r>
            <a:r>
              <a:rPr lang="ru-RU" b="1" dirty="0" err="1"/>
              <a:t>Правителство</a:t>
            </a:r>
            <a:r>
              <a:rPr lang="ru-RU" b="1" dirty="0"/>
              <a:t> и </a:t>
            </a:r>
            <a:r>
              <a:rPr lang="ru-RU" b="1" dirty="0" err="1"/>
              <a:t>градско</a:t>
            </a:r>
            <a:r>
              <a:rPr lang="ru-RU" b="1" dirty="0"/>
              <a:t> </a:t>
            </a:r>
            <a:r>
              <a:rPr lang="ru-RU" b="1" dirty="0" err="1"/>
              <a:t>планиране</a:t>
            </a:r>
            <a:r>
              <a:rPr lang="ru-RU" b="1" dirty="0"/>
              <a:t>: </a:t>
            </a:r>
            <a:r>
              <a:rPr lang="ru-RU" dirty="0" err="1"/>
              <a:t>Правителствата</a:t>
            </a:r>
            <a:r>
              <a:rPr lang="ru-RU" dirty="0"/>
              <a:t> </a:t>
            </a:r>
            <a:r>
              <a:rPr lang="ru-RU" dirty="0" err="1"/>
              <a:t>използват</a:t>
            </a:r>
            <a:r>
              <a:rPr lang="ru-RU" dirty="0"/>
              <a:t> </a:t>
            </a:r>
            <a:r>
              <a:rPr lang="ru-RU" dirty="0" err="1"/>
              <a:t>анализи</a:t>
            </a:r>
            <a:r>
              <a:rPr lang="ru-RU" dirty="0"/>
              <a:t> на </a:t>
            </a:r>
            <a:r>
              <a:rPr lang="ru-RU" dirty="0" err="1"/>
              <a:t>местоположението</a:t>
            </a:r>
            <a:r>
              <a:rPr lang="ru-RU" dirty="0"/>
              <a:t>, за да </a:t>
            </a:r>
            <a:r>
              <a:rPr lang="ru-RU" dirty="0" err="1"/>
              <a:t>планират</a:t>
            </a:r>
            <a:r>
              <a:rPr lang="ru-RU" dirty="0"/>
              <a:t> инфраструктура, </a:t>
            </a:r>
            <a:r>
              <a:rPr lang="ru-RU" dirty="0" err="1"/>
              <a:t>комунални</a:t>
            </a:r>
            <a:r>
              <a:rPr lang="ru-RU" dirty="0"/>
              <a:t> услуги и </a:t>
            </a:r>
            <a:r>
              <a:rPr lang="ru-RU" dirty="0" err="1"/>
              <a:t>обществени</a:t>
            </a:r>
            <a:r>
              <a:rPr lang="ru-RU" dirty="0"/>
              <a:t> удобства, </a:t>
            </a:r>
            <a:r>
              <a:rPr lang="ru-RU" dirty="0" err="1"/>
              <a:t>осигурявайки</a:t>
            </a:r>
            <a:r>
              <a:rPr lang="ru-RU" dirty="0"/>
              <a:t> </a:t>
            </a:r>
            <a:r>
              <a:rPr lang="ru-RU" dirty="0" err="1"/>
              <a:t>оптимално</a:t>
            </a:r>
            <a:r>
              <a:rPr lang="ru-RU" dirty="0"/>
              <a:t> </a:t>
            </a:r>
            <a:r>
              <a:rPr lang="ru-RU" dirty="0" err="1"/>
              <a:t>разпределение</a:t>
            </a:r>
            <a:r>
              <a:rPr lang="ru-RU" dirty="0"/>
              <a:t> и </a:t>
            </a:r>
            <a:r>
              <a:rPr lang="ru-RU" dirty="0" err="1"/>
              <a:t>използване</a:t>
            </a:r>
            <a:r>
              <a:rPr lang="ru-RU" dirty="0"/>
              <a:t> на </a:t>
            </a:r>
            <a:r>
              <a:rPr lang="ru-RU" dirty="0" err="1"/>
              <a:t>ресурсите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b="1" dirty="0"/>
              <a:t>6. </a:t>
            </a:r>
            <a:r>
              <a:rPr lang="ru-RU" b="1" dirty="0" err="1"/>
              <a:t>Туризъм</a:t>
            </a:r>
            <a:r>
              <a:rPr lang="ru-RU" b="1" dirty="0"/>
              <a:t> и </a:t>
            </a:r>
            <a:r>
              <a:rPr lang="ru-RU" b="1" dirty="0" err="1"/>
              <a:t>хотелиерство</a:t>
            </a:r>
            <a:r>
              <a:rPr lang="ru-RU" b="1" dirty="0"/>
              <a:t>: </a:t>
            </a:r>
            <a:r>
              <a:rPr lang="ru-RU" dirty="0" err="1"/>
              <a:t>Предприятията</a:t>
            </a:r>
            <a:r>
              <a:rPr lang="ru-RU" dirty="0"/>
              <a:t> в </a:t>
            </a:r>
            <a:r>
              <a:rPr lang="ru-RU" dirty="0" err="1"/>
              <a:t>този</a:t>
            </a:r>
            <a:r>
              <a:rPr lang="ru-RU" dirty="0"/>
              <a:t> сектор </a:t>
            </a:r>
            <a:r>
              <a:rPr lang="ru-RU" dirty="0" err="1"/>
              <a:t>използват</a:t>
            </a:r>
            <a:r>
              <a:rPr lang="ru-RU" dirty="0"/>
              <a:t> </a:t>
            </a:r>
            <a:r>
              <a:rPr lang="ru-RU" dirty="0" err="1"/>
              <a:t>географски</a:t>
            </a:r>
            <a:r>
              <a:rPr lang="ru-RU" dirty="0"/>
              <a:t> </a:t>
            </a:r>
            <a:r>
              <a:rPr lang="ru-RU" dirty="0" err="1"/>
              <a:t>данни</a:t>
            </a:r>
            <a:r>
              <a:rPr lang="ru-RU" dirty="0"/>
              <a:t>, за да </a:t>
            </a:r>
            <a:r>
              <a:rPr lang="ru-RU" dirty="0" err="1"/>
              <a:t>разберат</a:t>
            </a:r>
            <a:r>
              <a:rPr lang="ru-RU" dirty="0"/>
              <a:t> </a:t>
            </a:r>
            <a:r>
              <a:rPr lang="ru-RU" dirty="0" err="1"/>
              <a:t>туристическите</a:t>
            </a:r>
            <a:r>
              <a:rPr lang="ru-RU" dirty="0"/>
              <a:t> </a:t>
            </a:r>
            <a:r>
              <a:rPr lang="ru-RU" dirty="0" err="1"/>
              <a:t>горещи</a:t>
            </a:r>
            <a:r>
              <a:rPr lang="ru-RU" dirty="0"/>
              <a:t> точки, </a:t>
            </a:r>
            <a:r>
              <a:rPr lang="ru-RU" dirty="0" err="1"/>
              <a:t>сезонните</a:t>
            </a:r>
            <a:r>
              <a:rPr lang="ru-RU" dirty="0"/>
              <a:t> модели и </a:t>
            </a:r>
            <a:r>
              <a:rPr lang="ru-RU" dirty="0" err="1"/>
              <a:t>нововъзникващите</a:t>
            </a:r>
            <a:r>
              <a:rPr lang="ru-RU" dirty="0"/>
              <a:t> тенденции в </a:t>
            </a:r>
            <a:r>
              <a:rPr lang="ru-RU" dirty="0" err="1"/>
              <a:t>пътуванията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28A08-2C1E-BC93-D32B-8B06C1EA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258008"/>
            <a:ext cx="4832829" cy="35947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842213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3860-5399-9B1A-F857-5D0618F4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7" y="609600"/>
            <a:ext cx="9971597" cy="939282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 Анализът на местоположението помага в строителството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AA406-65AC-5688-F69E-247F48237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1241" y="2628123"/>
            <a:ext cx="8509518" cy="3498979"/>
          </a:xfrm>
        </p:spPr>
        <p:txBody>
          <a:bodyPr>
            <a:normAutofit/>
          </a:bodyPr>
          <a:lstStyle/>
          <a:p>
            <a:r>
              <a:rPr lang="ru-RU" sz="2000" dirty="0" err="1"/>
              <a:t>Анализът</a:t>
            </a:r>
            <a:r>
              <a:rPr lang="ru-RU" sz="2000" dirty="0"/>
              <a:t> на </a:t>
            </a:r>
            <a:r>
              <a:rPr lang="ru-RU" sz="2000" dirty="0" err="1"/>
              <a:t>местоположението</a:t>
            </a:r>
            <a:r>
              <a:rPr lang="ru-RU" sz="2000" dirty="0"/>
              <a:t> </a:t>
            </a:r>
            <a:r>
              <a:rPr lang="ru-RU" sz="2000" dirty="0" err="1"/>
              <a:t>може</a:t>
            </a:r>
            <a:r>
              <a:rPr lang="ru-RU" sz="2000" dirty="0"/>
              <a:t> да помогне на </a:t>
            </a:r>
            <a:r>
              <a:rPr lang="ru-RU" sz="2000" dirty="0" err="1"/>
              <a:t>строителните</a:t>
            </a:r>
            <a:r>
              <a:rPr lang="ru-RU" sz="2000" dirty="0"/>
              <a:t> компании по </a:t>
            </a:r>
            <a:r>
              <a:rPr lang="ru-RU" sz="2000" dirty="0" err="1"/>
              <a:t>няколко</a:t>
            </a:r>
            <a:r>
              <a:rPr lang="ru-RU" sz="2000" dirty="0"/>
              <a:t> начина. Например, </a:t>
            </a:r>
            <a:r>
              <a:rPr lang="ru-RU" sz="2000" dirty="0" err="1"/>
              <a:t>може</a:t>
            </a:r>
            <a:r>
              <a:rPr lang="ru-RU" sz="2000" dirty="0"/>
              <a:t> да помогне на </a:t>
            </a:r>
            <a:r>
              <a:rPr lang="ru-RU" sz="2000" dirty="0" err="1"/>
              <a:t>компаниите</a:t>
            </a:r>
            <a:r>
              <a:rPr lang="ru-RU" sz="2000" dirty="0"/>
              <a:t> да </a:t>
            </a:r>
            <a:r>
              <a:rPr lang="ru-RU" sz="2000" dirty="0" err="1"/>
              <a:t>разберат</a:t>
            </a:r>
            <a:r>
              <a:rPr lang="ru-RU" sz="2000" dirty="0"/>
              <a:t> </a:t>
            </a:r>
            <a:r>
              <a:rPr lang="ru-RU" sz="2000" dirty="0" err="1"/>
              <a:t>по-добре</a:t>
            </a:r>
            <a:r>
              <a:rPr lang="ru-RU" sz="2000" dirty="0"/>
              <a:t> </a:t>
            </a:r>
            <a:r>
              <a:rPr lang="ru-RU" sz="2000" dirty="0" err="1"/>
              <a:t>къде</a:t>
            </a:r>
            <a:r>
              <a:rPr lang="ru-RU" sz="2000" dirty="0"/>
              <a:t> </a:t>
            </a:r>
            <a:r>
              <a:rPr lang="ru-RU" sz="2000" dirty="0" err="1"/>
              <a:t>работниците</a:t>
            </a:r>
            <a:r>
              <a:rPr lang="ru-RU" sz="2000" dirty="0"/>
              <a:t> </a:t>
            </a:r>
            <a:r>
              <a:rPr lang="ru-RU" sz="2000" dirty="0" err="1"/>
              <a:t>прекарват</a:t>
            </a:r>
            <a:r>
              <a:rPr lang="ru-RU" sz="2000" dirty="0"/>
              <a:t> </a:t>
            </a:r>
            <a:r>
              <a:rPr lang="ru-RU" sz="2000" dirty="0" err="1"/>
              <a:t>времето</a:t>
            </a:r>
            <a:r>
              <a:rPr lang="ru-RU" sz="2000" dirty="0"/>
              <a:t> си на </a:t>
            </a:r>
            <a:r>
              <a:rPr lang="ru-RU" sz="2000" dirty="0" err="1"/>
              <a:t>обекта</a:t>
            </a:r>
            <a:r>
              <a:rPr lang="ru-RU" sz="2000" dirty="0"/>
              <a:t>, </a:t>
            </a:r>
            <a:r>
              <a:rPr lang="ru-RU" sz="2000" dirty="0" err="1"/>
              <a:t>което</a:t>
            </a:r>
            <a:r>
              <a:rPr lang="ru-RU" sz="2000" dirty="0"/>
              <a:t> </a:t>
            </a:r>
            <a:r>
              <a:rPr lang="ru-RU" sz="2000" dirty="0" err="1"/>
              <a:t>може</a:t>
            </a:r>
            <a:r>
              <a:rPr lang="ru-RU" sz="2000" dirty="0"/>
              <a:t> да </a:t>
            </a:r>
            <a:r>
              <a:rPr lang="ru-RU" sz="2000" dirty="0" err="1"/>
              <a:t>доведе</a:t>
            </a:r>
            <a:r>
              <a:rPr lang="ru-RU" sz="2000" dirty="0"/>
              <a:t> до </a:t>
            </a:r>
            <a:r>
              <a:rPr lang="ru-RU" sz="2000" dirty="0" err="1"/>
              <a:t>по-добро</a:t>
            </a:r>
            <a:r>
              <a:rPr lang="ru-RU" sz="2000" dirty="0"/>
              <a:t> </a:t>
            </a:r>
            <a:r>
              <a:rPr lang="ru-RU" sz="2000" dirty="0" err="1"/>
              <a:t>организиране</a:t>
            </a:r>
            <a:r>
              <a:rPr lang="ru-RU" sz="2000" dirty="0"/>
              <a:t> на </a:t>
            </a:r>
            <a:r>
              <a:rPr lang="ru-RU" sz="2000" dirty="0" err="1"/>
              <a:t>работата</a:t>
            </a:r>
            <a:r>
              <a:rPr lang="ru-RU" sz="2000" dirty="0"/>
              <a:t> и </a:t>
            </a:r>
            <a:r>
              <a:rPr lang="ru-RU" sz="2000" dirty="0" err="1"/>
              <a:t>оборудването</a:t>
            </a:r>
            <a:r>
              <a:rPr lang="ru-RU" sz="2000" dirty="0"/>
              <a:t> и в </a:t>
            </a:r>
            <a:r>
              <a:rPr lang="ru-RU" sz="2000" dirty="0" err="1"/>
              <a:t>крайна</a:t>
            </a:r>
            <a:r>
              <a:rPr lang="ru-RU" sz="2000" dirty="0"/>
              <a:t> сметка да </a:t>
            </a:r>
            <a:r>
              <a:rPr lang="ru-RU" sz="2000" dirty="0" err="1"/>
              <a:t>увеличи</a:t>
            </a:r>
            <a:r>
              <a:rPr lang="ru-RU" sz="2000" dirty="0"/>
              <a:t> </a:t>
            </a:r>
            <a:r>
              <a:rPr lang="ru-RU" sz="2000" dirty="0" err="1"/>
              <a:t>производителността</a:t>
            </a:r>
            <a:r>
              <a:rPr lang="ru-RU" sz="2000" dirty="0"/>
              <a:t>. </a:t>
            </a:r>
            <a:r>
              <a:rPr lang="ru-RU" sz="2000" dirty="0" err="1"/>
              <a:t>Освен</a:t>
            </a:r>
            <a:r>
              <a:rPr lang="ru-RU" sz="2000" dirty="0"/>
              <a:t> </a:t>
            </a:r>
            <a:r>
              <a:rPr lang="ru-RU" sz="2000" dirty="0" err="1"/>
              <a:t>това</a:t>
            </a:r>
            <a:r>
              <a:rPr lang="ru-RU" sz="2000" dirty="0"/>
              <a:t> </a:t>
            </a:r>
            <a:r>
              <a:rPr lang="ru-RU" sz="2000" dirty="0" err="1"/>
              <a:t>анализът</a:t>
            </a:r>
            <a:r>
              <a:rPr lang="ru-RU" sz="2000" dirty="0"/>
              <a:t> на </a:t>
            </a:r>
            <a:r>
              <a:rPr lang="ru-RU" sz="2000" dirty="0" err="1"/>
              <a:t>местоположението</a:t>
            </a:r>
            <a:r>
              <a:rPr lang="ru-RU" sz="2000" dirty="0"/>
              <a:t> </a:t>
            </a:r>
            <a:r>
              <a:rPr lang="ru-RU" sz="2000" dirty="0" err="1"/>
              <a:t>може</a:t>
            </a:r>
            <a:r>
              <a:rPr lang="ru-RU" sz="2000" dirty="0"/>
              <a:t> да помогне на </a:t>
            </a:r>
            <a:r>
              <a:rPr lang="ru-RU" sz="2000" dirty="0" err="1"/>
              <a:t>собствениците</a:t>
            </a:r>
            <a:r>
              <a:rPr lang="ru-RU" sz="2000" dirty="0"/>
              <a:t> на </a:t>
            </a:r>
            <a:r>
              <a:rPr lang="ru-RU" sz="2000" dirty="0" err="1"/>
              <a:t>строителни</a:t>
            </a:r>
            <a:r>
              <a:rPr lang="ru-RU" sz="2000" dirty="0"/>
              <a:t> </a:t>
            </a:r>
            <a:r>
              <a:rPr lang="ru-RU" sz="2000" dirty="0" err="1"/>
              <a:t>обекти</a:t>
            </a:r>
            <a:r>
              <a:rPr lang="ru-RU" sz="2000" dirty="0"/>
              <a:t> да намерят </a:t>
            </a:r>
            <a:r>
              <a:rPr lang="ru-RU" sz="2000" dirty="0" err="1"/>
              <a:t>задълбочени</a:t>
            </a:r>
            <a:r>
              <a:rPr lang="ru-RU" sz="2000" dirty="0"/>
              <a:t> прозрения в </a:t>
            </a:r>
            <a:r>
              <a:rPr lang="ru-RU" sz="2000" dirty="0" err="1"/>
              <a:t>своето</a:t>
            </a:r>
            <a:r>
              <a:rPr lang="ru-RU" sz="2000" dirty="0"/>
              <a:t> портфолио, </a:t>
            </a:r>
            <a:r>
              <a:rPr lang="ru-RU" sz="2000" dirty="0" err="1"/>
              <a:t>намалявайки</a:t>
            </a:r>
            <a:r>
              <a:rPr lang="ru-RU" sz="2000" dirty="0"/>
              <a:t> </a:t>
            </a:r>
            <a:r>
              <a:rPr lang="ru-RU" sz="2000" dirty="0" err="1"/>
              <a:t>изпълнението</a:t>
            </a:r>
            <a:r>
              <a:rPr lang="ru-RU" sz="2000" dirty="0"/>
              <a:t> на </a:t>
            </a:r>
            <a:r>
              <a:rPr lang="ru-RU" sz="2000" dirty="0" err="1"/>
              <a:t>времето</a:t>
            </a:r>
            <a:r>
              <a:rPr lang="ru-RU" sz="2000" dirty="0"/>
              <a:t> и бюджета.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068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hred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2B12-2F6C-3601-FA84-0D7548FE1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049" y="1616886"/>
            <a:ext cx="11765902" cy="2387600"/>
          </a:xfrm>
        </p:spPr>
        <p:txBody>
          <a:bodyPr/>
          <a:lstStyle/>
          <a:p>
            <a:r>
              <a:rPr lang="bg-BG" dirty="0"/>
              <a:t>Благодаря за вниманието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D321-87D6-EE9B-FD09-A717656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7" y="510065"/>
            <a:ext cx="10888824" cy="706016"/>
          </a:xfrm>
        </p:spPr>
        <p:txBody>
          <a:bodyPr>
            <a:normAutofit/>
          </a:bodyPr>
          <a:lstStyle/>
          <a:p>
            <a:r>
              <a:rPr lang="ru-RU" dirty="0"/>
              <a:t>Какво е анализ на местоположението?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8FA2744-0FFE-25BD-C3A3-D64534F9A5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r="18788"/>
          <a:stretch>
            <a:fillRect/>
          </a:stretch>
        </p:blipFill>
        <p:spPr>
          <a:xfrm>
            <a:off x="6830897" y="1744768"/>
            <a:ext cx="4861041" cy="38971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A5432-5027-75B0-8C16-64F0C97F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062" y="2472620"/>
            <a:ext cx="5934950" cy="3387003"/>
          </a:xfrm>
        </p:spPr>
        <p:txBody>
          <a:bodyPr>
            <a:norm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Анализът на местоположението използва данни от мрежови устройства, за да помогне за извличане на информация за производителността и ефективността на крайния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потребител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Той събира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екологични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контекстуални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поведенчески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данни от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инфраструктурата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интелигентните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сгради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0978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BD04-EB18-C01E-985E-C22489F4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7" y="609600"/>
            <a:ext cx="10316830" cy="957943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Защо</a:t>
            </a:r>
            <a:r>
              <a:rPr lang="ru-RU" dirty="0"/>
              <a:t> е необходим анализ</a:t>
            </a:r>
            <a:r>
              <a:rPr lang="bg-BG" dirty="0"/>
              <a:t>а</a:t>
            </a:r>
            <a:r>
              <a:rPr lang="ru-RU" dirty="0"/>
              <a:t> на местоположението?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70177-3420-3BE1-3A1B-9946582F2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0073" y="2286000"/>
            <a:ext cx="7346302" cy="4217437"/>
          </a:xfrm>
        </p:spPr>
        <p:txBody>
          <a:bodyPr>
            <a:normAutofit/>
          </a:bodyPr>
          <a:lstStyle/>
          <a:p>
            <a:r>
              <a:rPr lang="ru-RU" b="0" i="0" dirty="0" err="1">
                <a:solidFill>
                  <a:srgbClr val="D2D0CE"/>
                </a:solidFill>
                <a:effectLst/>
              </a:rPr>
              <a:t>Локационната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аналитика се използва за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насърчаване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на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безопасността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в среди и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създаване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на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свързани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преживявания</a:t>
            </a:r>
            <a:r>
              <a:rPr lang="ru-RU" b="0" i="0" dirty="0">
                <a:solidFill>
                  <a:srgbClr val="D2D0CE"/>
                </a:solidFill>
                <a:effectLst/>
              </a:rPr>
              <a:t>,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които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включват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както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физическо</a:t>
            </a:r>
            <a:r>
              <a:rPr lang="ru-RU" b="0" i="0" dirty="0">
                <a:solidFill>
                  <a:srgbClr val="D2D0CE"/>
                </a:solidFill>
                <a:effectLst/>
              </a:rPr>
              <a:t>,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така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и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цифрово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присъствие</a:t>
            </a:r>
            <a:r>
              <a:rPr lang="ru-RU" b="0" i="0" dirty="0">
                <a:solidFill>
                  <a:srgbClr val="D2D0CE"/>
                </a:solidFill>
                <a:effectLst/>
              </a:rPr>
              <a:t>.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Тя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помага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на бизнеса да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оптимизира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за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безопасност</a:t>
            </a:r>
            <a:r>
              <a:rPr lang="ru-RU" b="0" i="0" dirty="0">
                <a:solidFill>
                  <a:srgbClr val="D2D0CE"/>
                </a:solidFill>
                <a:effectLst/>
              </a:rPr>
              <a:t>,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потребителски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опит,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устойчивост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и бизнес успех. </a:t>
            </a:r>
            <a:endParaRPr lang="en-US" b="0" i="0" dirty="0">
              <a:solidFill>
                <a:srgbClr val="D2D0CE"/>
              </a:solidFill>
              <a:effectLst/>
            </a:endParaRPr>
          </a:p>
          <a:p>
            <a:r>
              <a:rPr lang="ru-RU" b="0" i="0" dirty="0">
                <a:solidFill>
                  <a:srgbClr val="D2D0CE"/>
                </a:solidFill>
                <a:effectLst/>
              </a:rPr>
              <a:t>Нови технологии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като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ултрабърза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безжична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връзка</a:t>
            </a:r>
            <a:r>
              <a:rPr lang="ru-RU" b="0" i="0" dirty="0">
                <a:solidFill>
                  <a:srgbClr val="D2D0CE"/>
                </a:solidFill>
                <a:effectLst/>
              </a:rPr>
              <a:t>, анализ на изображения с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изкуствен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интелект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и добавят нови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методи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за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проследяване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на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активи</a:t>
            </a:r>
            <a:r>
              <a:rPr lang="ru-RU" b="0" i="0" dirty="0">
                <a:solidFill>
                  <a:srgbClr val="D2D0CE"/>
                </a:solidFill>
                <a:effectLst/>
              </a:rPr>
              <a:t>,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контрол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на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околната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среда и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разбиране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на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поведението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на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клиентите</a:t>
            </a:r>
            <a:r>
              <a:rPr lang="ru-RU" b="0" i="0" dirty="0">
                <a:solidFill>
                  <a:srgbClr val="D2D0CE"/>
                </a:solidFill>
                <a:effectLst/>
              </a:rPr>
              <a:t>.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Локационната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аналитика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предоставя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много начини на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организациите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да се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отличават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на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конкурентни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пазари</a:t>
            </a:r>
            <a:r>
              <a:rPr lang="ru-RU" b="0" i="0" dirty="0">
                <a:solidFill>
                  <a:srgbClr val="D2D0CE"/>
                </a:solidFill>
                <a:effectLst/>
              </a:rPr>
              <a:t>.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Физическите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пространства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имат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неизползван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потенциал да </a:t>
            </a:r>
            <a:r>
              <a:rPr lang="ru-RU" b="0" i="0" dirty="0" err="1">
                <a:solidFill>
                  <a:srgbClr val="D2D0CE"/>
                </a:solidFill>
                <a:effectLst/>
              </a:rPr>
              <a:t>доведат</a:t>
            </a:r>
            <a:r>
              <a:rPr lang="ru-RU" b="0" i="0" dirty="0">
                <a:solidFill>
                  <a:srgbClr val="D2D0CE"/>
                </a:solidFill>
                <a:effectLst/>
              </a:rPr>
              <a:t> до бизнес успех.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0859A-68D6-D7F9-D639-CE9478B189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" t="8502" r="5541" b="11041"/>
          <a:stretch/>
        </p:blipFill>
        <p:spPr>
          <a:xfrm>
            <a:off x="8388221" y="2584581"/>
            <a:ext cx="3293706" cy="29578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519272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7F45-9596-DEBD-B27F-FE2CDBEB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4" y="609600"/>
            <a:ext cx="11421220" cy="1284514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 </a:t>
            </a:r>
            <a:r>
              <a:rPr lang="ru-RU" dirty="0"/>
              <a:t>анализ</a:t>
            </a:r>
            <a:r>
              <a:rPr lang="bg-BG" dirty="0"/>
              <a:t>а</a:t>
            </a:r>
            <a:r>
              <a:rPr lang="ru-RU" dirty="0"/>
              <a:t> на местоположението се </a:t>
            </a:r>
            <a:r>
              <a:rPr lang="ru-RU" dirty="0" err="1"/>
              <a:t>комбинира</a:t>
            </a:r>
            <a:r>
              <a:rPr lang="ru-RU" dirty="0"/>
              <a:t> с </a:t>
            </a:r>
            <a:r>
              <a:rPr lang="ru-RU" dirty="0" err="1"/>
              <a:t>други</a:t>
            </a:r>
            <a:r>
              <a:rPr lang="ru-RU" dirty="0"/>
              <a:t> технологии</a:t>
            </a:r>
            <a:r>
              <a:rPr lang="en-US" dirty="0"/>
              <a:t> </a:t>
            </a:r>
            <a:r>
              <a:rPr lang="bg-BG" dirty="0"/>
              <a:t>в строителството</a:t>
            </a:r>
            <a:r>
              <a:rPr lang="en-US" dirty="0"/>
              <a:t>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C6353D1-C682-D7CB-59A5-D44FB9CE66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" r="9554"/>
          <a:stretch>
            <a:fillRect/>
          </a:stretch>
        </p:blipFill>
        <p:spPr>
          <a:xfrm>
            <a:off x="7436497" y="2348199"/>
            <a:ext cx="4199327" cy="34608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B6FA9-8AB8-D503-6E87-5CF3A1AAC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00" y="2522373"/>
            <a:ext cx="6147406" cy="3962400"/>
          </a:xfrm>
        </p:spPr>
        <p:txBody>
          <a:bodyPr>
            <a:normAutofit/>
          </a:bodyPr>
          <a:lstStyle/>
          <a:p>
            <a:r>
              <a:rPr lang="bg-BG" sz="2000" dirty="0">
                <a:solidFill>
                  <a:srgbClr val="D2D0CE"/>
                </a:solidFill>
                <a:effectLst/>
              </a:rPr>
              <a:t>Интернет на нещата</a:t>
            </a:r>
            <a:r>
              <a:rPr lang="en-US" sz="2000" dirty="0">
                <a:solidFill>
                  <a:srgbClr val="D2D0CE"/>
                </a:solidFill>
                <a:effectLst/>
              </a:rPr>
              <a:t> (</a:t>
            </a:r>
            <a:r>
              <a:rPr lang="en-US" sz="2000" i="0" dirty="0">
                <a:solidFill>
                  <a:srgbClr val="D2D0CE"/>
                </a:solidFill>
                <a:effectLst/>
              </a:rPr>
              <a:t>Internet of Things)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има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няколко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случая на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употреба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в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строителната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индустрия.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Едно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от най-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критичните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реализации в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строителството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са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дигиталните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близнаци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.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Цифровите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близнаци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са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виртуални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копия на физически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активи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,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които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могат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да се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използват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за наблюдение на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напредъка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,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планиране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на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ресурси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,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проследяване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на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безопасността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, оценка на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качеството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и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оптимизиране</a:t>
            </a:r>
            <a:r>
              <a:rPr lang="ru-RU" sz="2000" i="0" dirty="0">
                <a:solidFill>
                  <a:srgbClr val="D2D0CE"/>
                </a:solidFill>
                <a:effectLst/>
              </a:rPr>
              <a:t> на </a:t>
            </a:r>
            <a:r>
              <a:rPr lang="ru-RU" sz="2000" i="0" dirty="0" err="1">
                <a:solidFill>
                  <a:srgbClr val="D2D0CE"/>
                </a:solidFill>
                <a:effectLst/>
              </a:rPr>
              <a:t>оборудването</a:t>
            </a:r>
            <a:r>
              <a:rPr lang="en-US" sz="2000" dirty="0">
                <a:solidFill>
                  <a:srgbClr val="D2D0CE"/>
                </a:solidFill>
                <a:effectLst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503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9ED0D7-DE8F-96C1-F760-C6912253DA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1" r="23151"/>
          <a:stretch>
            <a:fillRect/>
          </a:stretch>
        </p:blipFill>
        <p:spPr>
          <a:xfrm>
            <a:off x="7939995" y="2136840"/>
            <a:ext cx="3738562" cy="39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30C78-19C3-E9A3-EA56-19A2B67E6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0547" y="1987420"/>
            <a:ext cx="6774023" cy="4260980"/>
          </a:xfrm>
        </p:spPr>
        <p:txBody>
          <a:bodyPr>
            <a:normAutofit/>
          </a:bodyPr>
          <a:lstStyle/>
          <a:p>
            <a:r>
              <a:rPr lang="ru-RU" sz="2000" dirty="0" err="1"/>
              <a:t>Интелигентните</a:t>
            </a:r>
            <a:r>
              <a:rPr lang="ru-RU" sz="2000" dirty="0"/>
              <a:t> </a:t>
            </a:r>
            <a:r>
              <a:rPr lang="ru-RU" sz="2000" dirty="0" err="1"/>
              <a:t>градове</a:t>
            </a:r>
            <a:r>
              <a:rPr lang="en-US" sz="2000" dirty="0"/>
              <a:t> (S</a:t>
            </a:r>
            <a:r>
              <a:rPr lang="en-US" dirty="0"/>
              <a:t>mart cities</a:t>
            </a:r>
            <a:r>
              <a:rPr lang="en-US" sz="2000" dirty="0"/>
              <a:t>)</a:t>
            </a:r>
            <a:r>
              <a:rPr lang="ru-RU" sz="2000" dirty="0"/>
              <a:t> все </a:t>
            </a:r>
            <a:r>
              <a:rPr lang="ru-RU" sz="2000" dirty="0" err="1"/>
              <a:t>повече</a:t>
            </a:r>
            <a:r>
              <a:rPr lang="ru-RU" sz="2000" dirty="0"/>
              <a:t> </a:t>
            </a:r>
            <a:r>
              <a:rPr lang="ru-RU" sz="2000" dirty="0" err="1"/>
              <a:t>разчитат</a:t>
            </a:r>
            <a:r>
              <a:rPr lang="ru-RU" sz="2000" dirty="0"/>
              <a:t> на </a:t>
            </a:r>
            <a:r>
              <a:rPr lang="ru-RU" sz="2000" dirty="0" err="1"/>
              <a:t>IoT</a:t>
            </a:r>
            <a:r>
              <a:rPr lang="ru-RU" sz="2000" dirty="0"/>
              <a:t> </a:t>
            </a:r>
            <a:r>
              <a:rPr lang="ru-RU" sz="2000" dirty="0" err="1"/>
              <a:t>технологията</a:t>
            </a:r>
            <a:r>
              <a:rPr lang="ru-RU" sz="2000" dirty="0"/>
              <a:t>, за да </a:t>
            </a:r>
            <a:r>
              <a:rPr lang="ru-RU" sz="2000" dirty="0" err="1"/>
              <a:t>станат</a:t>
            </a:r>
            <a:r>
              <a:rPr lang="ru-RU" sz="2000" dirty="0"/>
              <a:t> </a:t>
            </a:r>
            <a:r>
              <a:rPr lang="ru-RU" sz="2000" dirty="0" err="1"/>
              <a:t>по-ефективни</a:t>
            </a:r>
            <a:r>
              <a:rPr lang="ru-RU" sz="2000" dirty="0"/>
              <a:t> и </a:t>
            </a:r>
            <a:r>
              <a:rPr lang="ru-RU" sz="2000" dirty="0" err="1"/>
              <a:t>устойчиви</a:t>
            </a:r>
            <a:r>
              <a:rPr lang="ru-RU" sz="2000" dirty="0"/>
              <a:t>. </a:t>
            </a:r>
            <a:r>
              <a:rPr lang="ru-RU" sz="2000" dirty="0" err="1"/>
              <a:t>Анализът</a:t>
            </a:r>
            <a:r>
              <a:rPr lang="ru-RU" sz="2000" dirty="0"/>
              <a:t> на </a:t>
            </a:r>
            <a:r>
              <a:rPr lang="ru-RU" sz="2000" dirty="0" err="1"/>
              <a:t>местоположението</a:t>
            </a:r>
            <a:r>
              <a:rPr lang="ru-RU" sz="2000" dirty="0"/>
              <a:t> е </a:t>
            </a:r>
            <a:r>
              <a:rPr lang="ru-RU" sz="2000" dirty="0" err="1"/>
              <a:t>една</a:t>
            </a:r>
            <a:r>
              <a:rPr lang="ru-RU" sz="2000" dirty="0"/>
              <a:t> от </a:t>
            </a:r>
            <a:r>
              <a:rPr lang="ru-RU" sz="2000" dirty="0" err="1"/>
              <a:t>многото</a:t>
            </a:r>
            <a:r>
              <a:rPr lang="ru-RU" sz="2000" dirty="0"/>
              <a:t> области, в </a:t>
            </a:r>
            <a:r>
              <a:rPr lang="ru-RU" sz="2000" dirty="0" err="1"/>
              <a:t>които</a:t>
            </a:r>
            <a:r>
              <a:rPr lang="ru-RU" sz="2000" dirty="0"/>
              <a:t> </a:t>
            </a:r>
            <a:r>
              <a:rPr lang="ru-RU" sz="2000" dirty="0" err="1"/>
              <a:t>IoT</a:t>
            </a:r>
            <a:r>
              <a:rPr lang="ru-RU" sz="2000" dirty="0"/>
              <a:t> е оказал </a:t>
            </a:r>
            <a:r>
              <a:rPr lang="ru-RU" sz="2000" dirty="0" err="1"/>
              <a:t>значително</a:t>
            </a:r>
            <a:r>
              <a:rPr lang="ru-RU" sz="2000" dirty="0"/>
              <a:t> влияние. Чрез </a:t>
            </a:r>
            <a:r>
              <a:rPr lang="ru-RU" sz="2000" dirty="0" err="1"/>
              <a:t>използване</a:t>
            </a:r>
            <a:r>
              <a:rPr lang="ru-RU" sz="2000" dirty="0"/>
              <a:t> на </a:t>
            </a:r>
            <a:r>
              <a:rPr lang="ru-RU" sz="2000" dirty="0" err="1"/>
              <a:t>IoT</a:t>
            </a:r>
            <a:r>
              <a:rPr lang="ru-RU" sz="2000" dirty="0"/>
              <a:t> устройства и </a:t>
            </a:r>
            <a:r>
              <a:rPr lang="ru-RU" sz="2000" dirty="0" err="1"/>
              <a:t>анализиране</a:t>
            </a:r>
            <a:r>
              <a:rPr lang="ru-RU" sz="2000" dirty="0"/>
              <a:t> на данни от </a:t>
            </a:r>
            <a:r>
              <a:rPr lang="ru-RU" sz="2000" dirty="0" err="1"/>
              <a:t>различни</a:t>
            </a:r>
            <a:r>
              <a:rPr lang="ru-RU" sz="2000" dirty="0"/>
              <a:t> </a:t>
            </a:r>
            <a:r>
              <a:rPr lang="ru-RU" sz="2000" dirty="0" err="1"/>
              <a:t>източници</a:t>
            </a:r>
            <a:r>
              <a:rPr lang="ru-RU" sz="2000" dirty="0"/>
              <a:t>, </a:t>
            </a:r>
            <a:r>
              <a:rPr lang="ru-RU" sz="2000" dirty="0" err="1"/>
              <a:t>фирмите</a:t>
            </a:r>
            <a:r>
              <a:rPr lang="ru-RU" sz="2000" dirty="0"/>
              <a:t> </a:t>
            </a:r>
            <a:r>
              <a:rPr lang="ru-RU" sz="2000" dirty="0" err="1"/>
              <a:t>могат</a:t>
            </a:r>
            <a:r>
              <a:rPr lang="ru-RU" sz="2000" dirty="0"/>
              <a:t> да получат ценна информация за </a:t>
            </a:r>
            <a:r>
              <a:rPr lang="ru-RU" sz="2000" dirty="0" err="1"/>
              <a:t>поведението</a:t>
            </a:r>
            <a:r>
              <a:rPr lang="ru-RU" sz="2000" dirty="0"/>
              <a:t> на </a:t>
            </a:r>
            <a:r>
              <a:rPr lang="ru-RU" sz="2000" dirty="0" err="1"/>
              <a:t>клиентите</a:t>
            </a:r>
            <a:r>
              <a:rPr lang="ru-RU" sz="2000" dirty="0"/>
              <a:t>, </a:t>
            </a:r>
            <a:r>
              <a:rPr lang="ru-RU" sz="2000" dirty="0" err="1"/>
              <a:t>моделите</a:t>
            </a:r>
            <a:r>
              <a:rPr lang="ru-RU" sz="2000" dirty="0"/>
              <a:t> на трафик и </a:t>
            </a:r>
            <a:r>
              <a:rPr lang="ru-RU" sz="2000" dirty="0" err="1"/>
              <a:t>други</a:t>
            </a:r>
            <a:r>
              <a:rPr lang="ru-RU" sz="2000" dirty="0"/>
              <a:t>, </a:t>
            </a:r>
            <a:r>
              <a:rPr lang="ru-RU" sz="2000" dirty="0" err="1"/>
              <a:t>което</a:t>
            </a:r>
            <a:r>
              <a:rPr lang="ru-RU" sz="2000" dirty="0"/>
              <a:t> </a:t>
            </a:r>
            <a:r>
              <a:rPr lang="ru-RU" sz="2000" dirty="0" err="1"/>
              <a:t>може</a:t>
            </a:r>
            <a:r>
              <a:rPr lang="ru-RU" sz="2000" dirty="0"/>
              <a:t> да им помогне да </a:t>
            </a:r>
            <a:r>
              <a:rPr lang="ru-RU" sz="2000" dirty="0" err="1"/>
              <a:t>вземат</a:t>
            </a:r>
            <a:r>
              <a:rPr lang="ru-RU" sz="2000" dirty="0"/>
              <a:t> </a:t>
            </a:r>
            <a:r>
              <a:rPr lang="ru-RU" sz="2000" dirty="0" err="1"/>
              <a:t>по-добри</a:t>
            </a:r>
            <a:r>
              <a:rPr lang="ru-RU" sz="2000" dirty="0"/>
              <a:t> решения и да </a:t>
            </a:r>
            <a:r>
              <a:rPr lang="ru-RU" sz="2000" dirty="0" err="1"/>
              <a:t>подобрят</a:t>
            </a:r>
            <a:r>
              <a:rPr lang="ru-RU" sz="2000" dirty="0"/>
              <a:t> </a:t>
            </a:r>
            <a:r>
              <a:rPr lang="ru-RU" sz="2000" dirty="0" err="1"/>
              <a:t>своите</a:t>
            </a:r>
            <a:r>
              <a:rPr lang="ru-RU" sz="2000" dirty="0"/>
              <a:t> операции.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677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6D302-244D-148C-9430-0E25882F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5191"/>
            <a:ext cx="10494112" cy="1116563"/>
          </a:xfrm>
        </p:spPr>
        <p:txBody>
          <a:bodyPr/>
          <a:lstStyle/>
          <a:p>
            <a:r>
              <a:rPr lang="ru-RU" dirty="0" err="1"/>
              <a:t>Предимства</a:t>
            </a:r>
            <a:r>
              <a:rPr lang="ru-RU" dirty="0"/>
              <a:t> на анализа на </a:t>
            </a:r>
            <a:r>
              <a:rPr lang="ru-RU" dirty="0" err="1"/>
              <a:t>местоположението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1592E-8760-E24E-0F92-B8AC04CE5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8580" y="2034073"/>
            <a:ext cx="7641771" cy="4338735"/>
          </a:xfrm>
        </p:spPr>
        <p:txBody>
          <a:bodyPr>
            <a:normAutofit/>
          </a:bodyPr>
          <a:lstStyle/>
          <a:p>
            <a:r>
              <a:rPr lang="ru-RU" sz="2000" b="1" dirty="0"/>
              <a:t>1.Подобрено </a:t>
            </a:r>
            <a:r>
              <a:rPr lang="ru-RU" sz="2000" b="1" dirty="0" err="1"/>
              <a:t>вземане</a:t>
            </a:r>
            <a:r>
              <a:rPr lang="ru-RU" sz="2000" b="1" dirty="0"/>
              <a:t> на решения:</a:t>
            </a:r>
            <a:r>
              <a:rPr lang="ru-RU" b="1" dirty="0"/>
              <a:t> </a:t>
            </a:r>
            <a:r>
              <a:rPr lang="ru-RU" dirty="0"/>
              <a:t>Чрез </a:t>
            </a:r>
            <a:r>
              <a:rPr lang="ru-RU" dirty="0" err="1"/>
              <a:t>наслагване</a:t>
            </a:r>
            <a:r>
              <a:rPr lang="ru-RU" dirty="0"/>
              <a:t> на бизнес данни с </a:t>
            </a:r>
            <a:r>
              <a:rPr lang="ru-RU" dirty="0" err="1"/>
              <a:t>географски</a:t>
            </a:r>
            <a:r>
              <a:rPr lang="ru-RU" dirty="0"/>
              <a:t> </a:t>
            </a:r>
            <a:r>
              <a:rPr lang="ru-RU" dirty="0" err="1"/>
              <a:t>компоненти</a:t>
            </a:r>
            <a:r>
              <a:rPr lang="ru-RU" dirty="0"/>
              <a:t>, </a:t>
            </a:r>
            <a:r>
              <a:rPr lang="ru-RU" dirty="0" err="1"/>
              <a:t>компаниите</a:t>
            </a:r>
            <a:r>
              <a:rPr lang="ru-RU" dirty="0"/>
              <a:t> </a:t>
            </a:r>
            <a:r>
              <a:rPr lang="ru-RU" dirty="0" err="1"/>
              <a:t>могат</a:t>
            </a:r>
            <a:r>
              <a:rPr lang="ru-RU" dirty="0"/>
              <a:t> да </a:t>
            </a:r>
            <a:r>
              <a:rPr lang="ru-RU" dirty="0" err="1"/>
              <a:t>извлекат</a:t>
            </a:r>
            <a:r>
              <a:rPr lang="ru-RU" dirty="0"/>
              <a:t> </a:t>
            </a:r>
            <a:r>
              <a:rPr lang="ru-RU" dirty="0" err="1"/>
              <a:t>задълбочени</a:t>
            </a:r>
            <a:r>
              <a:rPr lang="ru-RU" dirty="0"/>
              <a:t> прозрения, от </a:t>
            </a:r>
            <a:r>
              <a:rPr lang="ru-RU" dirty="0" err="1"/>
              <a:t>измерване</a:t>
            </a:r>
            <a:r>
              <a:rPr lang="ru-RU" dirty="0"/>
              <a:t> на </a:t>
            </a:r>
            <a:r>
              <a:rPr lang="ru-RU" dirty="0" err="1"/>
              <a:t>рентабилността</a:t>
            </a:r>
            <a:r>
              <a:rPr lang="ru-RU" dirty="0"/>
              <a:t> на </a:t>
            </a:r>
            <a:r>
              <a:rPr lang="ru-RU" dirty="0" err="1"/>
              <a:t>потенциално</a:t>
            </a:r>
            <a:r>
              <a:rPr lang="ru-RU" dirty="0"/>
              <a:t> ново местоположение на магазина до </a:t>
            </a:r>
            <a:r>
              <a:rPr lang="ru-RU" dirty="0" err="1"/>
              <a:t>определяне</a:t>
            </a:r>
            <a:r>
              <a:rPr lang="ru-RU" dirty="0"/>
              <a:t> на </a:t>
            </a:r>
            <a:r>
              <a:rPr lang="ru-RU" dirty="0" err="1"/>
              <a:t>осъществимостта</a:t>
            </a:r>
            <a:r>
              <a:rPr lang="ru-RU" dirty="0"/>
              <a:t> на нов маршрут за доставка.</a:t>
            </a:r>
            <a:endParaRPr lang="en-US" dirty="0"/>
          </a:p>
          <a:p>
            <a:endParaRPr lang="en-US" dirty="0"/>
          </a:p>
          <a:p>
            <a:r>
              <a:rPr lang="ru-RU" sz="2000" b="1" dirty="0"/>
              <a:t>2. </a:t>
            </a:r>
            <a:r>
              <a:rPr lang="ru-RU" sz="2000" b="1" dirty="0" err="1"/>
              <a:t>Целеви</a:t>
            </a:r>
            <a:r>
              <a:rPr lang="ru-RU" sz="2000" b="1" dirty="0"/>
              <a:t> </a:t>
            </a:r>
            <a:r>
              <a:rPr lang="ru-RU" sz="2000" b="1" dirty="0" err="1"/>
              <a:t>маркетингови</a:t>
            </a:r>
            <a:r>
              <a:rPr lang="ru-RU" sz="2000" b="1" dirty="0"/>
              <a:t> стратегии: </a:t>
            </a:r>
            <a:r>
              <a:rPr lang="ru-RU" dirty="0" err="1"/>
              <a:t>Маркетолозите</a:t>
            </a:r>
            <a:r>
              <a:rPr lang="ru-RU" dirty="0"/>
              <a:t> </a:t>
            </a:r>
            <a:r>
              <a:rPr lang="ru-RU" dirty="0" err="1"/>
              <a:t>могат</a:t>
            </a:r>
            <a:r>
              <a:rPr lang="ru-RU" dirty="0"/>
              <a:t> да </a:t>
            </a:r>
            <a:r>
              <a:rPr lang="ru-RU" dirty="0" err="1"/>
              <a:t>идентифицират</a:t>
            </a:r>
            <a:r>
              <a:rPr lang="ru-RU" dirty="0"/>
              <a:t> </a:t>
            </a:r>
            <a:r>
              <a:rPr lang="ru-RU" dirty="0" err="1"/>
              <a:t>къде</a:t>
            </a:r>
            <a:r>
              <a:rPr lang="ru-RU" dirty="0"/>
              <a:t> е </a:t>
            </a:r>
            <a:r>
              <a:rPr lang="ru-RU" dirty="0" err="1"/>
              <a:t>концентрирана</a:t>
            </a:r>
            <a:r>
              <a:rPr lang="ru-RU" dirty="0"/>
              <a:t> </a:t>
            </a:r>
            <a:r>
              <a:rPr lang="ru-RU" dirty="0" err="1"/>
              <a:t>целевата</a:t>
            </a:r>
            <a:r>
              <a:rPr lang="ru-RU" dirty="0"/>
              <a:t> им аудитория, </a:t>
            </a:r>
            <a:r>
              <a:rPr lang="ru-RU" dirty="0" err="1"/>
              <a:t>което</a:t>
            </a:r>
            <a:r>
              <a:rPr lang="ru-RU" dirty="0"/>
              <a:t> им </a:t>
            </a:r>
            <a:r>
              <a:rPr lang="ru-RU" dirty="0" err="1"/>
              <a:t>позволява</a:t>
            </a:r>
            <a:r>
              <a:rPr lang="ru-RU" dirty="0"/>
              <a:t> да приспособят </a:t>
            </a:r>
            <a:r>
              <a:rPr lang="ru-RU" dirty="0" err="1"/>
              <a:t>маркетинговите</a:t>
            </a:r>
            <a:r>
              <a:rPr lang="ru-RU" dirty="0"/>
              <a:t> кампании </a:t>
            </a:r>
            <a:r>
              <a:rPr lang="ru-RU" dirty="0" err="1"/>
              <a:t>по-ефективно</a:t>
            </a:r>
            <a:r>
              <a:rPr lang="ru-RU" dirty="0"/>
              <a:t>. </a:t>
            </a:r>
            <a:r>
              <a:rPr lang="ru-RU" dirty="0" err="1"/>
              <a:t>Тази</a:t>
            </a:r>
            <a:r>
              <a:rPr lang="ru-RU" dirty="0"/>
              <a:t> </a:t>
            </a:r>
            <a:r>
              <a:rPr lang="ru-RU" dirty="0" err="1"/>
              <a:t>прецизност</a:t>
            </a:r>
            <a:r>
              <a:rPr lang="ru-RU" dirty="0"/>
              <a:t> </a:t>
            </a:r>
            <a:r>
              <a:rPr lang="ru-RU" dirty="0" err="1"/>
              <a:t>осигурява</a:t>
            </a:r>
            <a:r>
              <a:rPr lang="ru-RU" dirty="0"/>
              <a:t> </a:t>
            </a:r>
            <a:r>
              <a:rPr lang="ru-RU" dirty="0" err="1"/>
              <a:t>по-висока</a:t>
            </a:r>
            <a:r>
              <a:rPr lang="ru-RU" dirty="0"/>
              <a:t> </a:t>
            </a:r>
            <a:r>
              <a:rPr lang="ru-RU" dirty="0" err="1"/>
              <a:t>възвръщаемост</a:t>
            </a:r>
            <a:r>
              <a:rPr lang="ru-RU" dirty="0"/>
              <a:t> на </a:t>
            </a:r>
            <a:r>
              <a:rPr lang="ru-RU" dirty="0" err="1"/>
              <a:t>инвестициите</a:t>
            </a:r>
            <a:r>
              <a:rPr lang="ru-RU" dirty="0"/>
              <a:t>, </a:t>
            </a:r>
            <a:r>
              <a:rPr lang="ru-RU" dirty="0" err="1"/>
              <a:t>което</a:t>
            </a:r>
            <a:r>
              <a:rPr lang="ru-RU" dirty="0"/>
              <a:t> </a:t>
            </a:r>
            <a:r>
              <a:rPr lang="ru-RU" dirty="0" err="1"/>
              <a:t>прави</a:t>
            </a:r>
            <a:r>
              <a:rPr lang="ru-RU" dirty="0"/>
              <a:t> </a:t>
            </a:r>
            <a:r>
              <a:rPr lang="ru-RU" dirty="0" err="1"/>
              <a:t>маркетинговите</a:t>
            </a:r>
            <a:r>
              <a:rPr lang="ru-RU" dirty="0"/>
              <a:t> усилия </a:t>
            </a:r>
            <a:r>
              <a:rPr lang="ru-RU" dirty="0" err="1"/>
              <a:t>по-печеливши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D2099-1E09-6A71-C01D-0E37FE472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832" y="2397966"/>
            <a:ext cx="3888588" cy="304430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141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A8258-E2B4-A793-C319-831CD6FC0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721" y="1642188"/>
            <a:ext cx="7791668" cy="4926564"/>
          </a:xfrm>
        </p:spPr>
        <p:txBody>
          <a:bodyPr/>
          <a:lstStyle/>
          <a:p>
            <a:r>
              <a:rPr lang="ru-RU" sz="2000" b="1" dirty="0"/>
              <a:t>3. Оперативна </a:t>
            </a:r>
            <a:r>
              <a:rPr lang="ru-RU" sz="2000" b="1" dirty="0" err="1"/>
              <a:t>ефективност</a:t>
            </a:r>
            <a:r>
              <a:rPr lang="ru-RU" sz="2000" b="1" dirty="0"/>
              <a:t>: </a:t>
            </a:r>
            <a:r>
              <a:rPr lang="ru-RU" dirty="0" err="1"/>
              <a:t>Секторите</a:t>
            </a:r>
            <a:r>
              <a:rPr lang="ru-RU" dirty="0"/>
              <a:t> на </a:t>
            </a:r>
            <a:r>
              <a:rPr lang="ru-RU" dirty="0" err="1"/>
              <a:t>логистиката</a:t>
            </a:r>
            <a:r>
              <a:rPr lang="ru-RU" dirty="0"/>
              <a:t> и </a:t>
            </a:r>
            <a:r>
              <a:rPr lang="ru-RU" dirty="0" err="1"/>
              <a:t>веригата</a:t>
            </a:r>
            <a:r>
              <a:rPr lang="ru-RU" dirty="0"/>
              <a:t> за доставки, например, </a:t>
            </a:r>
            <a:r>
              <a:rPr lang="ru-RU" dirty="0" err="1"/>
              <a:t>могат</a:t>
            </a:r>
            <a:r>
              <a:rPr lang="ru-RU" dirty="0"/>
              <a:t> да </a:t>
            </a:r>
            <a:r>
              <a:rPr lang="ru-RU" dirty="0" err="1"/>
              <a:t>използват</a:t>
            </a:r>
            <a:r>
              <a:rPr lang="ru-RU" dirty="0"/>
              <a:t> анализа на </a:t>
            </a:r>
            <a:r>
              <a:rPr lang="ru-RU" dirty="0" err="1"/>
              <a:t>местоположението</a:t>
            </a:r>
            <a:r>
              <a:rPr lang="ru-RU" dirty="0"/>
              <a:t> за </a:t>
            </a:r>
            <a:r>
              <a:rPr lang="ru-RU" dirty="0" err="1"/>
              <a:t>оптимизиране</a:t>
            </a:r>
            <a:r>
              <a:rPr lang="ru-RU" dirty="0"/>
              <a:t> на маршрута, </a:t>
            </a:r>
            <a:r>
              <a:rPr lang="ru-RU" dirty="0" err="1"/>
              <a:t>минимизиране</a:t>
            </a:r>
            <a:r>
              <a:rPr lang="ru-RU" dirty="0"/>
              <a:t> на </a:t>
            </a:r>
            <a:r>
              <a:rPr lang="ru-RU" dirty="0" err="1"/>
              <a:t>закъсненията</a:t>
            </a:r>
            <a:r>
              <a:rPr lang="ru-RU" dirty="0"/>
              <a:t> и </a:t>
            </a:r>
            <a:r>
              <a:rPr lang="ru-RU" dirty="0" err="1"/>
              <a:t>намаляване</a:t>
            </a:r>
            <a:r>
              <a:rPr lang="ru-RU" dirty="0"/>
              <a:t> на </a:t>
            </a:r>
            <a:r>
              <a:rPr lang="ru-RU" dirty="0" err="1"/>
              <a:t>оперативните</a:t>
            </a:r>
            <a:r>
              <a:rPr lang="ru-RU" dirty="0"/>
              <a:t> </a:t>
            </a:r>
            <a:r>
              <a:rPr lang="ru-RU" dirty="0" err="1"/>
              <a:t>разходи</a:t>
            </a:r>
            <a:r>
              <a:rPr lang="ru-RU" dirty="0"/>
              <a:t>.</a:t>
            </a:r>
            <a:endParaRPr lang="en-US" dirty="0"/>
          </a:p>
          <a:p>
            <a:r>
              <a:rPr lang="ru-RU" sz="2000" b="1" dirty="0"/>
              <a:t>4. Управление на риска: </a:t>
            </a:r>
            <a:r>
              <a:rPr lang="ru-RU" dirty="0" err="1"/>
              <a:t>Компаниите</a:t>
            </a:r>
            <a:r>
              <a:rPr lang="ru-RU" dirty="0"/>
              <a:t> </a:t>
            </a:r>
            <a:r>
              <a:rPr lang="ru-RU" dirty="0" err="1"/>
              <a:t>могат</a:t>
            </a:r>
            <a:r>
              <a:rPr lang="ru-RU" dirty="0"/>
              <a:t> </a:t>
            </a:r>
            <a:r>
              <a:rPr lang="ru-RU" dirty="0" err="1"/>
              <a:t>проактивно</a:t>
            </a:r>
            <a:r>
              <a:rPr lang="ru-RU" dirty="0"/>
              <a:t> да </a:t>
            </a:r>
            <a:r>
              <a:rPr lang="ru-RU" dirty="0" err="1"/>
              <a:t>идентифицират</a:t>
            </a:r>
            <a:r>
              <a:rPr lang="ru-RU" dirty="0"/>
              <a:t> и </a:t>
            </a:r>
            <a:r>
              <a:rPr lang="ru-RU" dirty="0" err="1"/>
              <a:t>смекчават</a:t>
            </a:r>
            <a:r>
              <a:rPr lang="ru-RU" dirty="0"/>
              <a:t> </a:t>
            </a:r>
            <a:r>
              <a:rPr lang="ru-RU" dirty="0" err="1"/>
              <a:t>рисковете</a:t>
            </a:r>
            <a:r>
              <a:rPr lang="ru-RU" dirty="0"/>
              <a:t> чрез </a:t>
            </a:r>
            <a:r>
              <a:rPr lang="ru-RU" dirty="0" err="1"/>
              <a:t>разбиране</a:t>
            </a:r>
            <a:r>
              <a:rPr lang="ru-RU" dirty="0"/>
              <a:t> на </a:t>
            </a:r>
            <a:r>
              <a:rPr lang="ru-RU" dirty="0" err="1"/>
              <a:t>географските</a:t>
            </a:r>
            <a:r>
              <a:rPr lang="ru-RU" dirty="0"/>
              <a:t> уязвимости - било то </a:t>
            </a:r>
            <a:r>
              <a:rPr lang="ru-RU" dirty="0" err="1"/>
              <a:t>природни</a:t>
            </a:r>
            <a:r>
              <a:rPr lang="ru-RU" dirty="0"/>
              <a:t> бедствия, </a:t>
            </a:r>
            <a:r>
              <a:rPr lang="ru-RU" dirty="0" err="1"/>
              <a:t>социално</a:t>
            </a:r>
            <a:r>
              <a:rPr lang="ru-RU" dirty="0"/>
              <a:t>-политически </a:t>
            </a:r>
            <a:r>
              <a:rPr lang="ru-RU" dirty="0" err="1"/>
              <a:t>вълнения</a:t>
            </a:r>
            <a:r>
              <a:rPr lang="ru-RU" dirty="0"/>
              <a:t> или </a:t>
            </a:r>
            <a:r>
              <a:rPr lang="ru-RU" dirty="0" err="1"/>
              <a:t>прекъсвания</a:t>
            </a:r>
            <a:r>
              <a:rPr lang="ru-RU" dirty="0"/>
              <a:t> на </a:t>
            </a:r>
            <a:r>
              <a:rPr lang="ru-RU" dirty="0" err="1"/>
              <a:t>веригата</a:t>
            </a:r>
            <a:r>
              <a:rPr lang="ru-RU" dirty="0"/>
              <a:t> за доставки.</a:t>
            </a:r>
            <a:endParaRPr lang="en-US" dirty="0"/>
          </a:p>
          <a:p>
            <a:r>
              <a:rPr lang="ru-RU" sz="2000" b="1" dirty="0"/>
              <a:t>5. </a:t>
            </a:r>
            <a:r>
              <a:rPr lang="ru-RU" sz="2000" b="1" dirty="0" err="1"/>
              <a:t>Потребителски</a:t>
            </a:r>
            <a:r>
              <a:rPr lang="ru-RU" sz="2000" b="1" dirty="0"/>
              <a:t> прозрения: </a:t>
            </a:r>
            <a:r>
              <a:rPr lang="ru-RU" dirty="0" err="1"/>
              <a:t>Разбер</a:t>
            </a:r>
            <a:r>
              <a:rPr lang="bg-BG" dirty="0" err="1"/>
              <a:t>ем</a:t>
            </a:r>
            <a:r>
              <a:rPr lang="ru-RU" dirty="0"/>
              <a:t> </a:t>
            </a:r>
            <a:r>
              <a:rPr lang="ru-RU" dirty="0" err="1"/>
              <a:t>задълбочени</a:t>
            </a:r>
            <a:r>
              <a:rPr lang="ru-RU" dirty="0"/>
              <a:t> прозрения в </a:t>
            </a:r>
            <a:r>
              <a:rPr lang="ru-RU" dirty="0" err="1"/>
              <a:t>поведението</a:t>
            </a:r>
            <a:r>
              <a:rPr lang="ru-RU" dirty="0"/>
              <a:t>, </a:t>
            </a:r>
            <a:r>
              <a:rPr lang="ru-RU" dirty="0" err="1"/>
              <a:t>предпочитанията</a:t>
            </a:r>
            <a:r>
              <a:rPr lang="ru-RU" dirty="0"/>
              <a:t> и </a:t>
            </a:r>
            <a:r>
              <a:rPr lang="ru-RU" dirty="0" err="1"/>
              <a:t>моделите</a:t>
            </a:r>
            <a:r>
              <a:rPr lang="ru-RU" dirty="0"/>
              <a:t> на </a:t>
            </a:r>
            <a:r>
              <a:rPr lang="ru-RU" dirty="0" err="1"/>
              <a:t>клиентите</a:t>
            </a:r>
            <a:r>
              <a:rPr lang="ru-RU" dirty="0"/>
              <a:t> </a:t>
            </a:r>
            <a:r>
              <a:rPr lang="ru-RU" dirty="0" err="1"/>
              <a:t>въз</a:t>
            </a:r>
            <a:r>
              <a:rPr lang="ru-RU" dirty="0"/>
              <a:t> основа на </a:t>
            </a:r>
            <a:r>
              <a:rPr lang="ru-RU" dirty="0" err="1"/>
              <a:t>техните</a:t>
            </a:r>
            <a:r>
              <a:rPr lang="ru-RU" dirty="0"/>
              <a:t> </a:t>
            </a:r>
            <a:r>
              <a:rPr lang="ru-RU" dirty="0" err="1"/>
              <a:t>географски</a:t>
            </a:r>
            <a:r>
              <a:rPr lang="ru-RU" dirty="0"/>
              <a:t> местоположения, </a:t>
            </a:r>
            <a:r>
              <a:rPr lang="ru-RU" dirty="0" err="1"/>
              <a:t>подобрявайки</a:t>
            </a:r>
            <a:r>
              <a:rPr lang="ru-RU" dirty="0"/>
              <a:t> </a:t>
            </a:r>
            <a:r>
              <a:rPr lang="ru-RU" dirty="0" err="1"/>
              <a:t>ангажираността</a:t>
            </a:r>
            <a:r>
              <a:rPr lang="ru-RU" dirty="0"/>
              <a:t> и опита на </a:t>
            </a:r>
            <a:r>
              <a:rPr lang="ru-RU" dirty="0" err="1"/>
              <a:t>клиентите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2D7001-7CC5-1242-E226-706F6F8D9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89" y="2626567"/>
            <a:ext cx="344639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7709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D2D9-7ABE-C1AA-14CA-82368110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21" y="516294"/>
            <a:ext cx="10568757" cy="1181878"/>
          </a:xfrm>
        </p:spPr>
        <p:txBody>
          <a:bodyPr/>
          <a:lstStyle/>
          <a:p>
            <a:r>
              <a:rPr lang="ru-RU" dirty="0"/>
              <a:t>Видове </a:t>
            </a:r>
            <a:r>
              <a:rPr lang="ru-RU" dirty="0" err="1"/>
              <a:t>фирми</a:t>
            </a:r>
            <a:r>
              <a:rPr lang="ru-RU" dirty="0"/>
              <a:t>, </a:t>
            </a:r>
            <a:r>
              <a:rPr lang="ru-RU" dirty="0" err="1"/>
              <a:t>използващи</a:t>
            </a:r>
            <a:r>
              <a:rPr lang="ru-RU" dirty="0"/>
              <a:t> анализ на </a:t>
            </a:r>
            <a:r>
              <a:rPr lang="ru-RU" dirty="0" err="1"/>
              <a:t>местоположението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51895-BFF6-0718-23E4-BCD5A6F3E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482" y="2369976"/>
            <a:ext cx="10282334" cy="4077477"/>
          </a:xfrm>
        </p:spPr>
        <p:txBody>
          <a:bodyPr/>
          <a:lstStyle/>
          <a:p>
            <a:r>
              <a:rPr lang="ru-RU" sz="2000" b="1" dirty="0"/>
              <a:t>1.Търговия на </a:t>
            </a:r>
            <a:r>
              <a:rPr lang="ru-RU" sz="2000" b="1" dirty="0" err="1"/>
              <a:t>дребно</a:t>
            </a:r>
            <a:r>
              <a:rPr lang="ru-RU" sz="2000" b="1" dirty="0"/>
              <a:t>: </a:t>
            </a:r>
            <a:r>
              <a:rPr lang="ru-RU" sz="2000" dirty="0"/>
              <a:t>За </a:t>
            </a:r>
            <a:r>
              <a:rPr lang="ru-RU" sz="2000" dirty="0" err="1"/>
              <a:t>търговците</a:t>
            </a:r>
            <a:r>
              <a:rPr lang="ru-RU" sz="2000" dirty="0"/>
              <a:t> на </a:t>
            </a:r>
            <a:r>
              <a:rPr lang="ru-RU" sz="2000" dirty="0" err="1"/>
              <a:t>дребно</a:t>
            </a:r>
            <a:r>
              <a:rPr lang="ru-RU" sz="2000" dirty="0"/>
              <a:t> е </a:t>
            </a:r>
            <a:r>
              <a:rPr lang="ru-RU" sz="2000" dirty="0" err="1"/>
              <a:t>жизненоважно</a:t>
            </a:r>
            <a:r>
              <a:rPr lang="ru-RU" sz="2000" dirty="0"/>
              <a:t> да установят най-</a:t>
            </a:r>
            <a:r>
              <a:rPr lang="ru-RU" sz="2000" dirty="0" err="1"/>
              <a:t>печелившите</a:t>
            </a:r>
            <a:r>
              <a:rPr lang="ru-RU" sz="2000" dirty="0"/>
              <a:t> местоположения на </a:t>
            </a:r>
            <a:r>
              <a:rPr lang="ru-RU" sz="2000" dirty="0" err="1"/>
              <a:t>магазините</a:t>
            </a:r>
            <a:r>
              <a:rPr lang="ru-RU" sz="2000" dirty="0"/>
              <a:t>, да </a:t>
            </a:r>
            <a:r>
              <a:rPr lang="ru-RU" sz="2000" dirty="0" err="1"/>
              <a:t>разберат</a:t>
            </a:r>
            <a:r>
              <a:rPr lang="ru-RU" sz="2000" dirty="0"/>
              <a:t> </a:t>
            </a:r>
            <a:r>
              <a:rPr lang="ru-RU" sz="2000" dirty="0" err="1"/>
              <a:t>местното</a:t>
            </a:r>
            <a:r>
              <a:rPr lang="ru-RU" sz="2000" dirty="0"/>
              <a:t> </a:t>
            </a:r>
            <a:r>
              <a:rPr lang="ru-RU" sz="2000" dirty="0" err="1"/>
              <a:t>търсене</a:t>
            </a:r>
            <a:r>
              <a:rPr lang="ru-RU" sz="2000" dirty="0"/>
              <a:t> и да </a:t>
            </a:r>
            <a:r>
              <a:rPr lang="ru-RU" sz="2000" dirty="0" err="1"/>
              <a:t>предскажат</a:t>
            </a:r>
            <a:r>
              <a:rPr lang="ru-RU" sz="2000" dirty="0"/>
              <a:t> </a:t>
            </a:r>
            <a:r>
              <a:rPr lang="ru-RU" sz="2000" dirty="0" err="1"/>
              <a:t>бъдещите</a:t>
            </a:r>
            <a:r>
              <a:rPr lang="ru-RU" sz="2000" dirty="0"/>
              <a:t> </a:t>
            </a:r>
            <a:r>
              <a:rPr lang="ru-RU" sz="2000" dirty="0" err="1"/>
              <a:t>пазарни</a:t>
            </a:r>
            <a:r>
              <a:rPr lang="ru-RU" sz="2000" dirty="0"/>
              <a:t> тенденции. </a:t>
            </a:r>
            <a:r>
              <a:rPr lang="ru-RU" sz="2000" dirty="0" err="1"/>
              <a:t>Анализът</a:t>
            </a:r>
            <a:r>
              <a:rPr lang="ru-RU" sz="2000" dirty="0"/>
              <a:t> на </a:t>
            </a:r>
            <a:r>
              <a:rPr lang="ru-RU" sz="2000" dirty="0" err="1"/>
              <a:t>дребно</a:t>
            </a:r>
            <a:r>
              <a:rPr lang="ru-RU" sz="2000" dirty="0"/>
              <a:t> сам по себе си е </a:t>
            </a:r>
            <a:r>
              <a:rPr lang="ru-RU" sz="2000" dirty="0" err="1"/>
              <a:t>основна</a:t>
            </a:r>
            <a:r>
              <a:rPr lang="ru-RU" sz="2000" dirty="0"/>
              <a:t> част от анализа на </a:t>
            </a:r>
            <a:r>
              <a:rPr lang="ru-RU" sz="2000" dirty="0" err="1"/>
              <a:t>местоположението</a:t>
            </a:r>
            <a:r>
              <a:rPr lang="ru-RU" sz="2000" dirty="0"/>
              <a:t>.</a:t>
            </a:r>
          </a:p>
          <a:p>
            <a:endParaRPr lang="bg-BG" dirty="0"/>
          </a:p>
          <a:p>
            <a:r>
              <a:rPr lang="ru-RU" sz="2000" b="1" dirty="0"/>
              <a:t>2. </a:t>
            </a:r>
            <a:r>
              <a:rPr lang="ru-RU" sz="2000" b="1" dirty="0" err="1"/>
              <a:t>Недвижими</a:t>
            </a:r>
            <a:r>
              <a:rPr lang="ru-RU" sz="2000" b="1" dirty="0"/>
              <a:t> </a:t>
            </a:r>
            <a:r>
              <a:rPr lang="ru-RU" sz="2000" b="1" dirty="0" err="1"/>
              <a:t>имоти</a:t>
            </a:r>
            <a:r>
              <a:rPr lang="ru-RU" sz="2000" b="1" dirty="0"/>
              <a:t>: </a:t>
            </a:r>
            <a:r>
              <a:rPr lang="ru-RU" sz="2000" dirty="0" err="1"/>
              <a:t>Агентите</a:t>
            </a:r>
            <a:r>
              <a:rPr lang="ru-RU" sz="2000" dirty="0"/>
              <a:t> и </a:t>
            </a:r>
            <a:r>
              <a:rPr lang="ru-RU" sz="2000" dirty="0" err="1"/>
              <a:t>фирмите</a:t>
            </a:r>
            <a:r>
              <a:rPr lang="ru-RU" sz="2000" dirty="0"/>
              <a:t> </a:t>
            </a:r>
            <a:r>
              <a:rPr lang="ru-RU" sz="2000" dirty="0" err="1"/>
              <a:t>внедряват</a:t>
            </a:r>
            <a:r>
              <a:rPr lang="ru-RU" sz="2000" dirty="0"/>
              <a:t> анализ на </a:t>
            </a:r>
            <a:r>
              <a:rPr lang="ru-RU" sz="2000" dirty="0" err="1"/>
              <a:t>местоположението</a:t>
            </a:r>
            <a:r>
              <a:rPr lang="ru-RU" sz="2000" dirty="0"/>
              <a:t> за оценка на </a:t>
            </a:r>
            <a:r>
              <a:rPr lang="ru-RU" sz="2000" dirty="0" err="1"/>
              <a:t>имотите</a:t>
            </a:r>
            <a:r>
              <a:rPr lang="ru-RU" sz="2000" dirty="0"/>
              <a:t>, </a:t>
            </a:r>
            <a:r>
              <a:rPr lang="ru-RU" sz="2000" dirty="0" err="1"/>
              <a:t>определяне</a:t>
            </a:r>
            <a:r>
              <a:rPr lang="ru-RU" sz="2000" dirty="0"/>
              <a:t> на ефективността на </a:t>
            </a:r>
            <a:r>
              <a:rPr lang="ru-RU" sz="2000" dirty="0" err="1"/>
              <a:t>използването</a:t>
            </a:r>
            <a:r>
              <a:rPr lang="ru-RU" sz="2000" dirty="0"/>
              <a:t> на </a:t>
            </a:r>
            <a:r>
              <a:rPr lang="ru-RU" sz="2000" dirty="0" err="1"/>
              <a:t>земята</a:t>
            </a:r>
            <a:r>
              <a:rPr lang="ru-RU" sz="2000" dirty="0"/>
              <a:t> и </a:t>
            </a:r>
            <a:r>
              <a:rPr lang="ru-RU" sz="2000" dirty="0" err="1"/>
              <a:t>предвиждане</a:t>
            </a:r>
            <a:r>
              <a:rPr lang="ru-RU" sz="2000" dirty="0"/>
              <a:t> на </a:t>
            </a:r>
            <a:r>
              <a:rPr lang="ru-RU" sz="2000" dirty="0" err="1"/>
              <a:t>бъдещите</a:t>
            </a:r>
            <a:r>
              <a:rPr lang="ru-RU" sz="2000" dirty="0"/>
              <a:t> тенденции на </a:t>
            </a:r>
            <a:r>
              <a:rPr lang="ru-RU" sz="2000" dirty="0" err="1"/>
              <a:t>пазара</a:t>
            </a:r>
            <a:r>
              <a:rPr lang="ru-RU" sz="2000" dirty="0"/>
              <a:t> на </a:t>
            </a:r>
            <a:r>
              <a:rPr lang="ru-RU" sz="2000" dirty="0" err="1"/>
              <a:t>имоти</a:t>
            </a:r>
            <a:r>
              <a:rPr lang="ru-RU" sz="2000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786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9266C-31A6-082C-99EE-20445F640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626" y="1968760"/>
            <a:ext cx="7903636" cy="4618653"/>
          </a:xfrm>
        </p:spPr>
        <p:txBody>
          <a:bodyPr/>
          <a:lstStyle/>
          <a:p>
            <a:r>
              <a:rPr lang="ru-RU" b="1" dirty="0"/>
              <a:t>3</a:t>
            </a:r>
            <a:r>
              <a:rPr lang="ru-RU" sz="2000" b="1" dirty="0"/>
              <a:t>. Логистика и Транспорт: </a:t>
            </a:r>
            <a:r>
              <a:rPr lang="ru-RU" sz="2000" dirty="0"/>
              <a:t>За </a:t>
            </a:r>
            <a:r>
              <a:rPr lang="ru-RU" sz="2000" dirty="0" err="1"/>
              <a:t>тези</a:t>
            </a:r>
            <a:r>
              <a:rPr lang="ru-RU" sz="2000" dirty="0"/>
              <a:t> индустрии </a:t>
            </a:r>
            <a:r>
              <a:rPr lang="ru-RU" sz="2000" dirty="0" err="1"/>
              <a:t>оптимизацията</a:t>
            </a:r>
            <a:r>
              <a:rPr lang="ru-RU" sz="2000" dirty="0"/>
              <a:t> на маршрута е от </a:t>
            </a:r>
            <a:r>
              <a:rPr lang="ru-RU" sz="2000" dirty="0" err="1"/>
              <a:t>решаващо</a:t>
            </a:r>
            <a:r>
              <a:rPr lang="ru-RU" sz="2000" dirty="0"/>
              <a:t> значение. </a:t>
            </a:r>
            <a:r>
              <a:rPr lang="ru-RU" sz="2000" dirty="0" err="1"/>
              <a:t>Анализът</a:t>
            </a:r>
            <a:r>
              <a:rPr lang="ru-RU" sz="2000" dirty="0"/>
              <a:t> на </a:t>
            </a:r>
            <a:r>
              <a:rPr lang="ru-RU" sz="2000" dirty="0" err="1"/>
              <a:t>местоположението</a:t>
            </a:r>
            <a:r>
              <a:rPr lang="ru-RU" sz="2000" dirty="0"/>
              <a:t> </a:t>
            </a:r>
            <a:r>
              <a:rPr lang="ru-RU" sz="2000" dirty="0" err="1"/>
              <a:t>помага</a:t>
            </a:r>
            <a:r>
              <a:rPr lang="ru-RU" sz="2000" dirty="0"/>
              <a:t> при </a:t>
            </a:r>
            <a:r>
              <a:rPr lang="ru-RU" sz="2000" dirty="0" err="1"/>
              <a:t>избора</a:t>
            </a:r>
            <a:r>
              <a:rPr lang="ru-RU" sz="2000" dirty="0"/>
              <a:t> на най-</a:t>
            </a:r>
            <a:r>
              <a:rPr lang="ru-RU" sz="2000" dirty="0" err="1"/>
              <a:t>бързите</a:t>
            </a:r>
            <a:r>
              <a:rPr lang="ru-RU" sz="2000" dirty="0"/>
              <a:t> и </a:t>
            </a:r>
            <a:r>
              <a:rPr lang="ru-RU" sz="2000" dirty="0" err="1"/>
              <a:t>ефективни</a:t>
            </a:r>
            <a:r>
              <a:rPr lang="ru-RU" sz="2000" dirty="0"/>
              <a:t> </a:t>
            </a:r>
            <a:r>
              <a:rPr lang="ru-RU" sz="2000" dirty="0" err="1"/>
              <a:t>пътища</a:t>
            </a:r>
            <a:r>
              <a:rPr lang="ru-RU" sz="2000" dirty="0"/>
              <a:t>, </a:t>
            </a:r>
            <a:r>
              <a:rPr lang="ru-RU" sz="2000" dirty="0" err="1"/>
              <a:t>като</a:t>
            </a:r>
            <a:r>
              <a:rPr lang="ru-RU" sz="2000" dirty="0"/>
              <a:t> се </a:t>
            </a:r>
            <a:r>
              <a:rPr lang="ru-RU" sz="2000" dirty="0" err="1"/>
              <a:t>вземат</a:t>
            </a:r>
            <a:r>
              <a:rPr lang="ru-RU" sz="2000" dirty="0"/>
              <a:t> </a:t>
            </a:r>
            <a:r>
              <a:rPr lang="ru-RU" sz="2000" dirty="0" err="1"/>
              <a:t>предвид</a:t>
            </a:r>
            <a:r>
              <a:rPr lang="ru-RU" sz="2000" dirty="0"/>
              <a:t> </a:t>
            </a:r>
            <a:r>
              <a:rPr lang="ru-RU" sz="2000" dirty="0" err="1"/>
              <a:t>фактори</a:t>
            </a:r>
            <a:r>
              <a:rPr lang="ru-RU" sz="2000" dirty="0"/>
              <a:t> </a:t>
            </a:r>
            <a:r>
              <a:rPr lang="ru-RU" sz="2000" dirty="0" err="1"/>
              <a:t>като</a:t>
            </a:r>
            <a:r>
              <a:rPr lang="ru-RU" sz="2000" dirty="0"/>
              <a:t> трафик, </a:t>
            </a:r>
            <a:r>
              <a:rPr lang="ru-RU" sz="2000" dirty="0" err="1"/>
              <a:t>метеорологични</a:t>
            </a:r>
            <a:r>
              <a:rPr lang="ru-RU" sz="2000" dirty="0"/>
              <a:t> условия и геополитически </a:t>
            </a:r>
            <a:r>
              <a:rPr lang="ru-RU" sz="2000" dirty="0" err="1"/>
              <a:t>събития</a:t>
            </a:r>
            <a:r>
              <a:rPr lang="ru-RU" sz="2000" dirty="0"/>
              <a:t>.</a:t>
            </a:r>
          </a:p>
          <a:p>
            <a:r>
              <a:rPr lang="ru-RU" sz="2000" b="1" dirty="0"/>
              <a:t>4. </a:t>
            </a:r>
            <a:r>
              <a:rPr lang="ru-RU" sz="2000" b="1" dirty="0" err="1"/>
              <a:t>Здравеопазване</a:t>
            </a:r>
            <a:r>
              <a:rPr lang="ru-RU" sz="2000" b="1" dirty="0"/>
              <a:t>: </a:t>
            </a:r>
            <a:r>
              <a:rPr lang="ru-RU" sz="2000" dirty="0" err="1"/>
              <a:t>Болниците</a:t>
            </a:r>
            <a:r>
              <a:rPr lang="ru-RU" sz="2000" dirty="0"/>
              <a:t>, </a:t>
            </a:r>
            <a:r>
              <a:rPr lang="ru-RU" sz="2000" dirty="0" err="1"/>
              <a:t>клиниките</a:t>
            </a:r>
            <a:r>
              <a:rPr lang="ru-RU" sz="2000" dirty="0"/>
              <a:t> и </a:t>
            </a:r>
            <a:r>
              <a:rPr lang="ru-RU" sz="2000" dirty="0" err="1"/>
              <a:t>здравните</a:t>
            </a:r>
            <a:r>
              <a:rPr lang="ru-RU" sz="2000" dirty="0"/>
              <a:t> </a:t>
            </a:r>
            <a:r>
              <a:rPr lang="ru-RU" sz="2000" dirty="0" err="1"/>
              <a:t>агенции</a:t>
            </a:r>
            <a:r>
              <a:rPr lang="ru-RU" sz="2000" dirty="0"/>
              <a:t> </a:t>
            </a:r>
            <a:r>
              <a:rPr lang="ru-RU" sz="2000" dirty="0" err="1"/>
              <a:t>използват</a:t>
            </a:r>
            <a:r>
              <a:rPr lang="ru-RU" sz="2000" dirty="0"/>
              <a:t> анализа на </a:t>
            </a:r>
            <a:r>
              <a:rPr lang="ru-RU" sz="2000" dirty="0" err="1"/>
              <a:t>местоположението</a:t>
            </a:r>
            <a:r>
              <a:rPr lang="ru-RU" sz="2000" dirty="0"/>
              <a:t> за </a:t>
            </a:r>
            <a:r>
              <a:rPr lang="ru-RU" sz="2000" dirty="0" err="1"/>
              <a:t>планиране</a:t>
            </a:r>
            <a:r>
              <a:rPr lang="ru-RU" sz="2000" dirty="0"/>
              <a:t> на </a:t>
            </a:r>
            <a:r>
              <a:rPr lang="ru-RU" sz="2000" dirty="0" err="1"/>
              <a:t>съоръженията</a:t>
            </a:r>
            <a:r>
              <a:rPr lang="ru-RU" sz="2000" dirty="0"/>
              <a:t>, </a:t>
            </a:r>
            <a:r>
              <a:rPr lang="ru-RU" sz="2000" dirty="0" err="1"/>
              <a:t>като</a:t>
            </a:r>
            <a:r>
              <a:rPr lang="ru-RU" sz="2000" dirty="0"/>
              <a:t> </a:t>
            </a:r>
            <a:r>
              <a:rPr lang="ru-RU" sz="2000" dirty="0" err="1"/>
              <a:t>гарантират</a:t>
            </a:r>
            <a:r>
              <a:rPr lang="ru-RU" sz="2000" dirty="0"/>
              <a:t>, че </a:t>
            </a:r>
            <a:r>
              <a:rPr lang="ru-RU" sz="2000" dirty="0" err="1"/>
              <a:t>медицинските</a:t>
            </a:r>
            <a:r>
              <a:rPr lang="ru-RU" sz="2000" dirty="0"/>
              <a:t> удобства </a:t>
            </a:r>
            <a:r>
              <a:rPr lang="ru-RU" sz="2000" dirty="0" err="1"/>
              <a:t>са</a:t>
            </a:r>
            <a:r>
              <a:rPr lang="ru-RU" sz="2000" dirty="0"/>
              <a:t> </a:t>
            </a:r>
            <a:r>
              <a:rPr lang="ru-RU" sz="2000" dirty="0" err="1"/>
              <a:t>достъпни</a:t>
            </a:r>
            <a:r>
              <a:rPr lang="ru-RU" sz="2000" dirty="0"/>
              <a:t> за </a:t>
            </a:r>
            <a:r>
              <a:rPr lang="ru-RU" sz="2000" dirty="0" err="1"/>
              <a:t>възможно</a:t>
            </a:r>
            <a:r>
              <a:rPr lang="ru-RU" sz="2000" dirty="0"/>
              <a:t> най-широка аудитория. </a:t>
            </a:r>
            <a:r>
              <a:rPr lang="ru-RU" sz="2000" dirty="0" err="1"/>
              <a:t>Освен</a:t>
            </a:r>
            <a:r>
              <a:rPr lang="ru-RU" sz="2000" dirty="0"/>
              <a:t> </a:t>
            </a:r>
            <a:r>
              <a:rPr lang="ru-RU" sz="2000" dirty="0" err="1"/>
              <a:t>това</a:t>
            </a:r>
            <a:r>
              <a:rPr lang="ru-RU" sz="2000" dirty="0"/>
              <a:t> </a:t>
            </a:r>
            <a:r>
              <a:rPr lang="ru-RU" sz="2000" dirty="0" err="1"/>
              <a:t>във</a:t>
            </a:r>
            <a:r>
              <a:rPr lang="ru-RU" sz="2000" dirty="0"/>
              <a:t> времена на пандемии </a:t>
            </a:r>
            <a:r>
              <a:rPr lang="ru-RU" sz="2000" dirty="0" err="1"/>
              <a:t>проследяването</a:t>
            </a:r>
            <a:r>
              <a:rPr lang="ru-RU" sz="2000" dirty="0"/>
              <a:t> на </a:t>
            </a:r>
            <a:r>
              <a:rPr lang="ru-RU" sz="2000" dirty="0" err="1"/>
              <a:t>огнищата</a:t>
            </a:r>
            <a:r>
              <a:rPr lang="ru-RU" sz="2000" dirty="0"/>
              <a:t> на </a:t>
            </a:r>
            <a:r>
              <a:rPr lang="ru-RU" sz="2000" dirty="0" err="1"/>
              <a:t>болести</a:t>
            </a:r>
            <a:r>
              <a:rPr lang="ru-RU" sz="2000" dirty="0"/>
              <a:t> става </a:t>
            </a:r>
            <a:r>
              <a:rPr lang="ru-RU" sz="2000" dirty="0" err="1"/>
              <a:t>по-ефективно</a:t>
            </a:r>
            <a:r>
              <a:rPr lang="ru-RU" sz="2000" dirty="0"/>
              <a:t>.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210280F-3A01-3D1A-EA1D-ADCCC63FAB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1" r="25121"/>
          <a:stretch>
            <a:fillRect/>
          </a:stretch>
        </p:blipFill>
        <p:spPr>
          <a:xfrm>
            <a:off x="8388350" y="2098675"/>
            <a:ext cx="3459163" cy="37957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8600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343</TotalTime>
  <Words>837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Bookman Old Style</vt:lpstr>
      <vt:lpstr>Rockwell</vt:lpstr>
      <vt:lpstr>Damask</vt:lpstr>
      <vt:lpstr>Анализът на местоположението  (Location Analytics)</vt:lpstr>
      <vt:lpstr>Какво е анализ на местоположението?</vt:lpstr>
      <vt:lpstr>Защо е необходим анализа на местоположението?</vt:lpstr>
      <vt:lpstr>Как анализа на местоположението се комбинира с други технологии в строителството?</vt:lpstr>
      <vt:lpstr>PowerPoint Presentation</vt:lpstr>
      <vt:lpstr>Предимства на анализа на местоположението</vt:lpstr>
      <vt:lpstr>PowerPoint Presentation</vt:lpstr>
      <vt:lpstr>Видове фирми, използващи анализ на местоположението</vt:lpstr>
      <vt:lpstr>PowerPoint Presentation</vt:lpstr>
      <vt:lpstr>PowerPoint Presentation</vt:lpstr>
      <vt:lpstr>Как Анализът на местоположението помага в строителството?</vt:lpstr>
      <vt:lpstr>Благодаря за вниманието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Анализът на местоположението  (Location Analytics)</dc:title>
  <dc:creator>Rafi</dc:creator>
  <cp:lastModifiedBy>Rafi</cp:lastModifiedBy>
  <cp:revision>15</cp:revision>
  <dcterms:created xsi:type="dcterms:W3CDTF">2023-12-30T16:39:02Z</dcterms:created>
  <dcterms:modified xsi:type="dcterms:W3CDTF">2024-01-01T21:18:54Z</dcterms:modified>
</cp:coreProperties>
</file>